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4"/>
  </p:notesMasterIdLst>
  <p:sldIdLst>
    <p:sldId id="315" r:id="rId2"/>
    <p:sldId id="344" r:id="rId3"/>
    <p:sldId id="312" r:id="rId4"/>
    <p:sldId id="314" r:id="rId5"/>
    <p:sldId id="316" r:id="rId6"/>
    <p:sldId id="318" r:id="rId7"/>
    <p:sldId id="320" r:id="rId8"/>
    <p:sldId id="338" r:id="rId9"/>
    <p:sldId id="339" r:id="rId10"/>
    <p:sldId id="345" r:id="rId11"/>
    <p:sldId id="319" r:id="rId12"/>
    <p:sldId id="31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A52AE-4998-4D8F-A0A3-18C63864CC2E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75DAA-7E7F-4464-84EB-3B8EF7A85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0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44A9B1D-3708-4BF0-9695-6ED73688E149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06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0D92-2CED-4579-95F0-A7EB9A216D2A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29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CB15-8B10-4A36-8A27-7468F14B0135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853F-96B2-4341-956A-1BBE8AA51480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4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7BDE-77CC-40AC-AFA2-841D11426502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55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AB4F1-9E08-4F38-94D6-02606A85BBC0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6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0874-03C1-4411-965A-32E1F32CD7DF}" type="datetime1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5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76EF-BCF7-453E-8879-AD14155F9469}" type="datetime1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7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FD06-A1E8-471E-91CA-428142AB983D}" type="datetime1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5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77AE-F203-447F-BE73-8B104E96709F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3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12F-5391-4813-8235-5E75C1F3FD0A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76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C483E5E-27E5-47A4-BC28-E3597B7F229E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56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0A41BA-6E02-40F5-827E-7E933BF6F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2671" y="3357996"/>
            <a:ext cx="6407644" cy="2643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90B0BC-03D3-4CE8-A928-A508D9A0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53" y="279203"/>
            <a:ext cx="1079047" cy="5607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3C1083-172A-4D30-A0F8-563B085FCCE8}"/>
              </a:ext>
            </a:extLst>
          </p:cNvPr>
          <p:cNvSpPr txBox="1">
            <a:spLocks/>
          </p:cNvSpPr>
          <p:nvPr/>
        </p:nvSpPr>
        <p:spPr>
          <a:xfrm>
            <a:off x="2667787" y="812841"/>
            <a:ext cx="6079398" cy="7646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our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73CBF-8610-4A7F-BBDF-CD984D470DF4}"/>
              </a:ext>
            </a:extLst>
          </p:cNvPr>
          <p:cNvSpPr txBox="1"/>
          <p:nvPr/>
        </p:nvSpPr>
        <p:spPr>
          <a:xfrm>
            <a:off x="3070209" y="1623538"/>
            <a:ext cx="574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10160">
                  <a:noFill/>
                  <a:prstDash val="solid"/>
                </a:ln>
                <a:latin typeface="Calibri" panose="020F0502020204030204" pitchFamily="34" charset="0"/>
                <a:cs typeface="Calibri" panose="020F0502020204030204" pitchFamily="34" charset="0"/>
              </a:rPr>
              <a:t>Arduino base Autonomous vehicles </a:t>
            </a:r>
            <a:endParaRPr lang="x-none" sz="2800" dirty="0">
              <a:ln w="10160">
                <a:noFill/>
                <a:prstDash val="solid"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D7AAF-6BEE-4593-B63A-ED757DD3DA91}"/>
              </a:ext>
            </a:extLst>
          </p:cNvPr>
          <p:cNvSpPr txBox="1"/>
          <p:nvPr/>
        </p:nvSpPr>
        <p:spPr>
          <a:xfrm>
            <a:off x="2606876" y="2192779"/>
            <a:ext cx="793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Course Tittle: Prototyping and System Engineering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2F55D-2FF0-424E-ABA2-AC180C94F05A}"/>
              </a:ext>
            </a:extLst>
          </p:cNvPr>
          <p:cNvSpPr txBox="1"/>
          <p:nvPr/>
        </p:nvSpPr>
        <p:spPr>
          <a:xfrm>
            <a:off x="5121325" y="2801614"/>
            <a:ext cx="1453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Team: A3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2D167-D128-4549-9ACD-05D65677D21B}"/>
              </a:ext>
            </a:extLst>
          </p:cNvPr>
          <p:cNvSpPr txBox="1"/>
          <p:nvPr/>
        </p:nvSpPr>
        <p:spPr>
          <a:xfrm>
            <a:off x="1532038" y="4243816"/>
            <a:ext cx="29559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Members: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John Abiagam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Omar Latif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Md Akram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C7D71C2-ADAB-4C4A-B96B-F9B330BD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3DFE633-CD6E-468E-8F74-40043F5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0A4B4-F29C-44E5-B953-8418946F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4" y="776188"/>
            <a:ext cx="285750" cy="10477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5B473D-8A78-4F85-9055-259262C4DE4F}"/>
              </a:ext>
            </a:extLst>
          </p:cNvPr>
          <p:cNvSpPr txBox="1"/>
          <p:nvPr/>
        </p:nvSpPr>
        <p:spPr>
          <a:xfrm>
            <a:off x="1674529" y="252968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Our Final Prototype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CAAB5-CF28-4206-9F45-22A71FEFA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5" t="3031" r="7199" b="23313"/>
          <a:stretch/>
        </p:blipFill>
        <p:spPr>
          <a:xfrm>
            <a:off x="3256383" y="1082350"/>
            <a:ext cx="4940013" cy="55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5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3438A-61F8-4C32-B76E-0AEC9A2B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98" y="467870"/>
            <a:ext cx="11087004" cy="6390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00F37-4EA2-4DB3-9BE8-B0ACBD1795B1}"/>
              </a:ext>
            </a:extLst>
          </p:cNvPr>
          <p:cNvSpPr txBox="1"/>
          <p:nvPr/>
        </p:nvSpPr>
        <p:spPr>
          <a:xfrm>
            <a:off x="903171" y="0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Schematics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E1928-000A-4C16-A427-09C34837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A39F4-667A-4B74-8054-7E18C045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91D7E6-F1B0-41DC-8227-2FB2A553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4" y="776188"/>
            <a:ext cx="285750" cy="104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C7651-0D71-4C59-8DC2-0BAA44751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34" y="801286"/>
            <a:ext cx="10827658" cy="5669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ADDFC2-BBC2-4861-B76B-9ABF122763DB}"/>
              </a:ext>
            </a:extLst>
          </p:cNvPr>
          <p:cNvSpPr txBox="1"/>
          <p:nvPr/>
        </p:nvSpPr>
        <p:spPr>
          <a:xfrm>
            <a:off x="800534" y="57028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Thinkercad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Simulation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60B0C-D46A-4F52-A84B-B9B7A566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Prototyping and Systems Engineering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7CDE87-12A3-4A36-934C-C08BA60D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BA92AD-027C-0932-5D93-3EDCD1D3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A1D73-9774-6079-E069-67C72A0D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97EB9-4864-4DFF-9570-16F351BAE840}"/>
              </a:ext>
            </a:extLst>
          </p:cNvPr>
          <p:cNvSpPr txBox="1"/>
          <p:nvPr/>
        </p:nvSpPr>
        <p:spPr>
          <a:xfrm>
            <a:off x="4366817" y="592723"/>
            <a:ext cx="2991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  <a:endParaRPr lang="en-DE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5EF46-767A-4413-A37B-AED39FADB3AA}"/>
              </a:ext>
            </a:extLst>
          </p:cNvPr>
          <p:cNvSpPr txBox="1"/>
          <p:nvPr/>
        </p:nvSpPr>
        <p:spPr>
          <a:xfrm>
            <a:off x="1525962" y="2095466"/>
            <a:ext cx="9587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Arduino base Autonomous vehicles </a:t>
            </a:r>
            <a:endParaRPr lang="x-none" sz="20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80C62-6EF8-442C-A1B1-8913724ECAD2}"/>
              </a:ext>
            </a:extLst>
          </p:cNvPr>
          <p:cNvSpPr txBox="1"/>
          <p:nvPr/>
        </p:nvSpPr>
        <p:spPr>
          <a:xfrm>
            <a:off x="1525962" y="3239581"/>
            <a:ext cx="5033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Obstacles detection and avoidance  </a:t>
            </a:r>
            <a:endParaRPr lang="x-none" sz="20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857D4-F74D-40C3-978E-E8F694FD75D1}"/>
              </a:ext>
            </a:extLst>
          </p:cNvPr>
          <p:cNvSpPr txBox="1"/>
          <p:nvPr/>
        </p:nvSpPr>
        <p:spPr>
          <a:xfrm>
            <a:off x="1525962" y="3764638"/>
            <a:ext cx="4828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Color identification </a:t>
            </a:r>
            <a:endParaRPr lang="x-none" sz="20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F1E49-7EE9-41D1-8BCA-B7030AA360C5}"/>
              </a:ext>
            </a:extLst>
          </p:cNvPr>
          <p:cNvSpPr txBox="1"/>
          <p:nvPr/>
        </p:nvSpPr>
        <p:spPr>
          <a:xfrm>
            <a:off x="1525962" y="2657507"/>
            <a:ext cx="9587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Line detection and following </a:t>
            </a:r>
            <a:endParaRPr lang="x-none" sz="20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84C8A2-D133-41BD-9FF8-D7C724DFC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22" y="2377520"/>
            <a:ext cx="2630816" cy="2502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1FE5A-A4D5-4BF1-8A4F-E83A463E8E5A}"/>
              </a:ext>
            </a:extLst>
          </p:cNvPr>
          <p:cNvSpPr txBox="1"/>
          <p:nvPr/>
        </p:nvSpPr>
        <p:spPr>
          <a:xfrm>
            <a:off x="1491719" y="4289695"/>
            <a:ext cx="4828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Parking vehicle </a:t>
            </a:r>
            <a:endParaRPr lang="x-none" sz="20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938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26068D-851D-CF30-E951-887F0359C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713BD-3BE4-B4BC-429A-E005A4AF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A5663950-36D4-A6E8-2D1F-58206929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-18661"/>
            <a:ext cx="11361683" cy="67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2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595CA-D690-2E52-6E63-62C639512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Hardware components</a:t>
            </a:r>
            <a:endParaRPr lang="en-GB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3FA3C2C-1484-68B3-DD8D-F7FAF513AB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0317" y="1713186"/>
            <a:ext cx="6260629" cy="45961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Arduino Uno / Nano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Color Sensor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L298N Motor Driver Module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2x IR Line Sensors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Ultrasonic Sensor (HC-SR04)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 DC Motors + wheels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Power supply (battery pack)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Chassis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Jumper wires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5C28A-F01C-8A3A-0939-22794454B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03810" y="6535881"/>
            <a:ext cx="3875798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Prototyping and Systems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87C47-FB25-D115-F01A-E476DEC9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Content Placeholder 10" descr="A red circuit board with red and blue components&#10;&#10;Description automatically generated">
            <a:extLst>
              <a:ext uri="{FF2B5EF4-FFF2-40B4-BE49-F238E27FC236}">
                <a16:creationId xmlns:a16="http://schemas.microsoft.com/office/drawing/2014/main" id="{3DB4DDFB-F73C-40D3-B993-382C6F65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96" y="3169503"/>
            <a:ext cx="2713175" cy="2360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51977-33E6-4C11-A0B8-FFF5FAB7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23" y="993691"/>
            <a:ext cx="2232265" cy="1910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5B5909-2AD7-4D30-8D2F-4AC36068F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876" y="1093438"/>
            <a:ext cx="2232265" cy="1659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342E2-8742-468F-8631-3B28A5CF2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892" y="3647622"/>
            <a:ext cx="3289039" cy="1236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1EEC4E-0D9B-4034-A06D-0B8BC6ED87F9}"/>
              </a:ext>
            </a:extLst>
          </p:cNvPr>
          <p:cNvSpPr txBox="1"/>
          <p:nvPr/>
        </p:nvSpPr>
        <p:spPr>
          <a:xfrm>
            <a:off x="6034403" y="2800700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IR Sensor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CF1735-179A-40A4-A426-628F23FFADC8}"/>
              </a:ext>
            </a:extLst>
          </p:cNvPr>
          <p:cNvSpPr txBox="1"/>
          <p:nvPr/>
        </p:nvSpPr>
        <p:spPr>
          <a:xfrm>
            <a:off x="8997133" y="5492707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TSC3200 Color sensor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479C9-C6A5-43DF-ADE3-9A233FF3EA2C}"/>
              </a:ext>
            </a:extLst>
          </p:cNvPr>
          <p:cNvSpPr txBox="1"/>
          <p:nvPr/>
        </p:nvSpPr>
        <p:spPr>
          <a:xfrm>
            <a:off x="9153930" y="2832368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Ultrasonic Sensor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FD97B-1FDC-4C61-BB04-2397C9F841A2}"/>
              </a:ext>
            </a:extLst>
          </p:cNvPr>
          <p:cNvSpPr txBox="1"/>
          <p:nvPr/>
        </p:nvSpPr>
        <p:spPr>
          <a:xfrm>
            <a:off x="5876666" y="5494977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L298N Motor Driver 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725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CE9C4-9CD8-4C37-98D9-E48DC6BF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Prototyping and Systems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52139-0684-48A9-BB23-422F8352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A5DCB-A029-453B-A6D9-DCD79ED2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849" y="1097000"/>
            <a:ext cx="1797561" cy="2215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DE194-1E6F-4307-B91A-B99F17D1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1" y="4777938"/>
            <a:ext cx="1728569" cy="1641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89361-2225-4B0B-8CB5-587CEEDC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71" y="2690635"/>
            <a:ext cx="1979752" cy="1476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06953E-42D0-4BE7-8709-780B867DE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849" y="3991481"/>
            <a:ext cx="1940139" cy="2324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9057B1-D21B-4FA5-9AEE-C59F032CA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21" y="410752"/>
            <a:ext cx="2012080" cy="1641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7E31C7-E2CC-4328-9060-A06DFC677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5810" y="1231642"/>
            <a:ext cx="7089296" cy="43671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B188C8-D16F-47C8-ADD6-A2CE09612A96}"/>
              </a:ext>
            </a:extLst>
          </p:cNvPr>
          <p:cNvSpPr txBox="1"/>
          <p:nvPr/>
        </p:nvSpPr>
        <p:spPr>
          <a:xfrm>
            <a:off x="-242747" y="2166528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Ultrasonic Sensor holder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177A88-A049-4FB2-A513-66F42DECFDA9}"/>
              </a:ext>
            </a:extLst>
          </p:cNvPr>
          <p:cNvSpPr txBox="1"/>
          <p:nvPr/>
        </p:nvSpPr>
        <p:spPr>
          <a:xfrm>
            <a:off x="-242747" y="4261095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Motor holder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FA2B1-2D4D-4C12-9F0A-D85FB9622C74}"/>
              </a:ext>
            </a:extLst>
          </p:cNvPr>
          <p:cNvSpPr txBox="1"/>
          <p:nvPr/>
        </p:nvSpPr>
        <p:spPr>
          <a:xfrm>
            <a:off x="-309748" y="6463702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Color Sensor holder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FBC6C-CCF4-433C-8F52-E4DAFF7CE550}"/>
              </a:ext>
            </a:extLst>
          </p:cNvPr>
          <p:cNvSpPr txBox="1"/>
          <p:nvPr/>
        </p:nvSpPr>
        <p:spPr>
          <a:xfrm>
            <a:off x="2088931" y="3406328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Battery holder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E2001F-56A1-4D4A-8657-674DE275A14A}"/>
              </a:ext>
            </a:extLst>
          </p:cNvPr>
          <p:cNvSpPr txBox="1"/>
          <p:nvPr/>
        </p:nvSpPr>
        <p:spPr>
          <a:xfrm>
            <a:off x="2112927" y="6375692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Servo holder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7D55D5-65AA-4BDB-98FA-0D3A71C3BDE8}"/>
              </a:ext>
            </a:extLst>
          </p:cNvPr>
          <p:cNvSpPr txBox="1"/>
          <p:nvPr/>
        </p:nvSpPr>
        <p:spPr>
          <a:xfrm>
            <a:off x="6009832" y="5693840"/>
            <a:ext cx="531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SOLIDWORKS Motion study and Exploded view 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917A29-0536-49DB-A245-945AB4DB8420}"/>
              </a:ext>
            </a:extLst>
          </p:cNvPr>
          <p:cNvSpPr txBox="1"/>
          <p:nvPr/>
        </p:nvSpPr>
        <p:spPr>
          <a:xfrm>
            <a:off x="1774639" y="97428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3D Design</a:t>
            </a:r>
          </a:p>
        </p:txBody>
      </p:sp>
    </p:spTree>
    <p:extLst>
      <p:ext uri="{BB962C8B-B14F-4D97-AF65-F5344CB8AC3E}">
        <p14:creationId xmlns:p14="http://schemas.microsoft.com/office/powerpoint/2010/main" val="210508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7D751-445F-41F1-B705-680707B42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1" y="600166"/>
            <a:ext cx="6275224" cy="2558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DB8AE-7ACB-40EE-B40B-0BC5CB22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67" y="600166"/>
            <a:ext cx="4505816" cy="4858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54068-80BA-4690-AB24-8C47B9CEA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767905" y="2854233"/>
            <a:ext cx="3624499" cy="4383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53718-39C2-4405-B080-DDE9AE368A74}"/>
              </a:ext>
            </a:extLst>
          </p:cNvPr>
          <p:cNvSpPr txBox="1"/>
          <p:nvPr/>
        </p:nvSpPr>
        <p:spPr>
          <a:xfrm>
            <a:off x="2103736" y="189983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Paper Sketch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62B1C-0057-4D02-8CA1-AA1F09B4473A}"/>
              </a:ext>
            </a:extLst>
          </p:cNvPr>
          <p:cNvSpPr txBox="1"/>
          <p:nvPr/>
        </p:nvSpPr>
        <p:spPr>
          <a:xfrm>
            <a:off x="1613941" y="3244334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Front View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A8DE4-783B-49AF-984A-1A782B4F5C6F}"/>
              </a:ext>
            </a:extLst>
          </p:cNvPr>
          <p:cNvSpPr txBox="1"/>
          <p:nvPr/>
        </p:nvSpPr>
        <p:spPr>
          <a:xfrm>
            <a:off x="2521249" y="6298685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Bottom View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44A8D-CE03-47F7-B3DF-F242CE130FBD}"/>
              </a:ext>
            </a:extLst>
          </p:cNvPr>
          <p:cNvSpPr txBox="1"/>
          <p:nvPr/>
        </p:nvSpPr>
        <p:spPr>
          <a:xfrm>
            <a:off x="8066743" y="5499350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Top View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EF0989C-4EFF-4B0C-A962-EAB593DB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Prototyping and Systems Engineering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3DB8FD-C6A9-4E47-896B-1FC305ED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4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A56DCFC-C316-4799-B57B-D50C9A48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55" y="759503"/>
            <a:ext cx="285750" cy="1047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5A97A-0251-4210-BB10-2E1769EF0B74}"/>
              </a:ext>
            </a:extLst>
          </p:cNvPr>
          <p:cNvSpPr txBox="1"/>
          <p:nvPr/>
        </p:nvSpPr>
        <p:spPr>
          <a:xfrm>
            <a:off x="2113067" y="497893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Assembly Process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561643-856D-4FC3-954E-5EF07C22EE35}"/>
              </a:ext>
            </a:extLst>
          </p:cNvPr>
          <p:cNvSpPr/>
          <p:nvPr/>
        </p:nvSpPr>
        <p:spPr>
          <a:xfrm>
            <a:off x="8753985" y="1571340"/>
            <a:ext cx="2962275" cy="4314825"/>
          </a:xfrm>
          <a:prstGeom prst="round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BA84C8-9D0D-4DBA-9AFC-BE346487AE64}"/>
              </a:ext>
            </a:extLst>
          </p:cNvPr>
          <p:cNvSpPr/>
          <p:nvPr/>
        </p:nvSpPr>
        <p:spPr>
          <a:xfrm>
            <a:off x="4765475" y="1571340"/>
            <a:ext cx="2962275" cy="4314825"/>
          </a:xfrm>
          <a:prstGeom prst="roundRect">
            <a:avLst/>
          </a:prstGeom>
          <a:solidFill>
            <a:schemeClr val="tx1">
              <a:lumMod val="95000"/>
              <a:lumOff val="5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C1BA3A-4198-4544-B357-917C0B7CAB21}"/>
              </a:ext>
            </a:extLst>
          </p:cNvPr>
          <p:cNvSpPr/>
          <p:nvPr/>
        </p:nvSpPr>
        <p:spPr>
          <a:xfrm>
            <a:off x="607536" y="1571340"/>
            <a:ext cx="2962275" cy="431482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FCCB9-3794-4E29-AF40-01901073C0AD}"/>
              </a:ext>
            </a:extLst>
          </p:cNvPr>
          <p:cNvSpPr txBox="1"/>
          <p:nvPr/>
        </p:nvSpPr>
        <p:spPr>
          <a:xfrm>
            <a:off x="1576120" y="1732980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01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A890-6FC2-4AB0-998E-A658FA3AF05B}"/>
              </a:ext>
            </a:extLst>
          </p:cNvPr>
          <p:cNvSpPr txBox="1"/>
          <p:nvPr/>
        </p:nvSpPr>
        <p:spPr>
          <a:xfrm>
            <a:off x="475740" y="2146936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Checklist Observation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36261-2495-4D9D-9C67-E9141CB381F0}"/>
              </a:ext>
            </a:extLst>
          </p:cNvPr>
          <p:cNvSpPr txBox="1"/>
          <p:nvPr/>
        </p:nvSpPr>
        <p:spPr>
          <a:xfrm>
            <a:off x="753033" y="2731667"/>
            <a:ext cx="2861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3D parts are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components are present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Assembly tools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Paper Sketch present 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24DC8A-1AD8-4EB0-820B-E0C2E6435185}"/>
              </a:ext>
            </a:extLst>
          </p:cNvPr>
          <p:cNvSpPr/>
          <p:nvPr/>
        </p:nvSpPr>
        <p:spPr>
          <a:xfrm>
            <a:off x="690730" y="6258288"/>
            <a:ext cx="10985567" cy="40694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B2A5A7-95BF-4E38-8E11-975F4976559C}"/>
              </a:ext>
            </a:extLst>
          </p:cNvPr>
          <p:cNvSpPr/>
          <p:nvPr/>
        </p:nvSpPr>
        <p:spPr>
          <a:xfrm>
            <a:off x="607536" y="6159661"/>
            <a:ext cx="501573" cy="60419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5" name="Slide Number Placeholder 38">
            <a:extLst>
              <a:ext uri="{FF2B5EF4-FFF2-40B4-BE49-F238E27FC236}">
                <a16:creationId xmlns:a16="http://schemas.microsoft.com/office/drawing/2014/main" id="{EB95EA71-AF62-4261-895E-72F8B1D7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341" y="6436392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7A38DD-76AF-43A0-8B57-D5E5D254C29C}"/>
              </a:ext>
            </a:extLst>
          </p:cNvPr>
          <p:cNvSpPr txBox="1"/>
          <p:nvPr/>
        </p:nvSpPr>
        <p:spPr>
          <a:xfrm>
            <a:off x="8855226" y="2056489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Electrical Connection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DCAEE-E877-4796-A074-FD08DD7B557F}"/>
              </a:ext>
            </a:extLst>
          </p:cNvPr>
          <p:cNvSpPr txBox="1"/>
          <p:nvPr/>
        </p:nvSpPr>
        <p:spPr>
          <a:xfrm>
            <a:off x="8781469" y="2516268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datasheet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 schematics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the signal pin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power and Ground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Double check every connection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B2FE6-857C-40FF-90A9-DE4DEB0A5FC4}"/>
              </a:ext>
            </a:extLst>
          </p:cNvPr>
          <p:cNvSpPr txBox="1"/>
          <p:nvPr/>
        </p:nvSpPr>
        <p:spPr>
          <a:xfrm>
            <a:off x="4792959" y="2097152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Components Mounting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9862FC-BC52-459A-90E9-6228F8602AE2}"/>
              </a:ext>
            </a:extLst>
          </p:cNvPr>
          <p:cNvSpPr txBox="1"/>
          <p:nvPr/>
        </p:nvSpPr>
        <p:spPr>
          <a:xfrm>
            <a:off x="4765475" y="2611720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Cleaning of 3D parts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components in holder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Careful about enough support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all in main surface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about weight balance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16074F-A2C3-41E8-A6E9-F333E6B18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64" y="3903476"/>
            <a:ext cx="1674482" cy="1674482"/>
          </a:xfrm>
          <a:prstGeom prst="rect">
            <a:avLst/>
          </a:prstGeo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139CC46-0153-4B31-9E49-F560F0DA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92959" y="6626698"/>
            <a:ext cx="5901459" cy="274320"/>
          </a:xfrm>
        </p:spPr>
        <p:txBody>
          <a:bodyPr/>
          <a:lstStyle/>
          <a:p>
            <a:r>
              <a:rPr lang="en-US" dirty="0"/>
              <a:t>Prototyping and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319145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08008 3.7037E-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517D1-EC41-4EBC-B784-D29D7932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36" y="727063"/>
            <a:ext cx="326377" cy="1047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03353A-4BFD-406E-BBD9-9A826747CE9D}"/>
              </a:ext>
            </a:extLst>
          </p:cNvPr>
          <p:cNvSpPr txBox="1"/>
          <p:nvPr/>
        </p:nvSpPr>
        <p:spPr>
          <a:xfrm>
            <a:off x="2113067" y="497893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Assembly Process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5659D4-E0AA-4882-8C24-2AE7FF7BD039}"/>
              </a:ext>
            </a:extLst>
          </p:cNvPr>
          <p:cNvSpPr/>
          <p:nvPr/>
        </p:nvSpPr>
        <p:spPr>
          <a:xfrm>
            <a:off x="4765475" y="1571340"/>
            <a:ext cx="2962275" cy="431482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C14959-FD7C-403F-ABDC-82319BC1161A}"/>
              </a:ext>
            </a:extLst>
          </p:cNvPr>
          <p:cNvSpPr/>
          <p:nvPr/>
        </p:nvSpPr>
        <p:spPr>
          <a:xfrm>
            <a:off x="607536" y="1571340"/>
            <a:ext cx="2962275" cy="431482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DED60-63AE-4E08-8C91-6F64F187F6CB}"/>
              </a:ext>
            </a:extLst>
          </p:cNvPr>
          <p:cNvSpPr txBox="1"/>
          <p:nvPr/>
        </p:nvSpPr>
        <p:spPr>
          <a:xfrm>
            <a:off x="1576120" y="1732980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01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BED04F-5369-484B-9168-BEBD3154AA43}"/>
              </a:ext>
            </a:extLst>
          </p:cNvPr>
          <p:cNvSpPr txBox="1"/>
          <p:nvPr/>
        </p:nvSpPr>
        <p:spPr>
          <a:xfrm>
            <a:off x="5820294" y="1679509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02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E4F61C-27E3-4187-93F8-A83F2CE70E4D}"/>
              </a:ext>
            </a:extLst>
          </p:cNvPr>
          <p:cNvSpPr txBox="1"/>
          <p:nvPr/>
        </p:nvSpPr>
        <p:spPr>
          <a:xfrm>
            <a:off x="4792959" y="2097152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Components Mounting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C9DD7-6949-4D10-99FF-3460C61FC7B8}"/>
              </a:ext>
            </a:extLst>
          </p:cNvPr>
          <p:cNvSpPr txBox="1"/>
          <p:nvPr/>
        </p:nvSpPr>
        <p:spPr>
          <a:xfrm>
            <a:off x="4765475" y="2611720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Cleaning of 3D parts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components in holder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Careful about enough support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all in main surface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about weight balance  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78E9B56-EAB4-4C88-B4E7-0C39914695DC}"/>
              </a:ext>
            </a:extLst>
          </p:cNvPr>
          <p:cNvSpPr/>
          <p:nvPr/>
        </p:nvSpPr>
        <p:spPr>
          <a:xfrm>
            <a:off x="8753985" y="1571340"/>
            <a:ext cx="2962275" cy="4314825"/>
          </a:xfrm>
          <a:prstGeom prst="round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F854A2-89CE-4184-8062-BFD74F1F23B0}"/>
              </a:ext>
            </a:extLst>
          </p:cNvPr>
          <p:cNvSpPr/>
          <p:nvPr/>
        </p:nvSpPr>
        <p:spPr>
          <a:xfrm>
            <a:off x="690730" y="6258288"/>
            <a:ext cx="10985567" cy="40694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305C1C-CF1A-4AF2-BD20-DF22016CAC57}"/>
              </a:ext>
            </a:extLst>
          </p:cNvPr>
          <p:cNvSpPr/>
          <p:nvPr/>
        </p:nvSpPr>
        <p:spPr>
          <a:xfrm>
            <a:off x="2088673" y="6159661"/>
            <a:ext cx="501573" cy="60419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5EDF4AB5-1B9E-4DFD-8C25-C42480F8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755" y="6436392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61E023-E877-46A7-B3DF-FB2360EE165F}"/>
              </a:ext>
            </a:extLst>
          </p:cNvPr>
          <p:cNvSpPr txBox="1"/>
          <p:nvPr/>
        </p:nvSpPr>
        <p:spPr>
          <a:xfrm>
            <a:off x="475740" y="2146936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Checklist Observation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FB680D-F0E0-4A79-90BE-7FCB4E6C58B9}"/>
              </a:ext>
            </a:extLst>
          </p:cNvPr>
          <p:cNvSpPr txBox="1"/>
          <p:nvPr/>
        </p:nvSpPr>
        <p:spPr>
          <a:xfrm>
            <a:off x="753033" y="2731667"/>
            <a:ext cx="2861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3D parts are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components are present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Assembly tools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Paper Sketch present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E8838F-F201-4C8E-8657-96F6DDF132FA}"/>
              </a:ext>
            </a:extLst>
          </p:cNvPr>
          <p:cNvSpPr txBox="1"/>
          <p:nvPr/>
        </p:nvSpPr>
        <p:spPr>
          <a:xfrm>
            <a:off x="8855226" y="2056489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Electrical Connection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7BC61A-81A5-43A7-A4B0-4E748E002FD5}"/>
              </a:ext>
            </a:extLst>
          </p:cNvPr>
          <p:cNvSpPr txBox="1"/>
          <p:nvPr/>
        </p:nvSpPr>
        <p:spPr>
          <a:xfrm>
            <a:off x="8781469" y="2516268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datasheet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 schematics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the signal pin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power and Ground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Double check every connection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1592C6C-DB2A-46D8-923B-3FE8C36E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275" y="4153394"/>
            <a:ext cx="1233403" cy="12680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B64789-4266-41A7-B8F3-D07EA18E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64" y="3903476"/>
            <a:ext cx="1674482" cy="1674482"/>
          </a:xfrm>
          <a:prstGeom prst="rect">
            <a:avLst/>
          </a:prstGeom>
        </p:spPr>
      </p:pic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FD740B4E-CE44-4729-A933-30D655A8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0924" y="6633734"/>
            <a:ext cx="5901459" cy="274320"/>
          </a:xfrm>
        </p:spPr>
        <p:txBody>
          <a:bodyPr/>
          <a:lstStyle/>
          <a:p>
            <a:r>
              <a:rPr lang="en-US" dirty="0"/>
              <a:t>Prototyping and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116061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0.32995 3.7037E-7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0A4B4-F29C-44E5-B953-8418946F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4" y="776188"/>
            <a:ext cx="285750" cy="1047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70A3DA-A457-4854-B9F3-AA05C0119ED3}"/>
              </a:ext>
            </a:extLst>
          </p:cNvPr>
          <p:cNvSpPr txBox="1"/>
          <p:nvPr/>
        </p:nvSpPr>
        <p:spPr>
          <a:xfrm>
            <a:off x="2113067" y="497893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Assembly Process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AA36A0E-39B1-4602-AADB-DDF3D01E051B}"/>
              </a:ext>
            </a:extLst>
          </p:cNvPr>
          <p:cNvSpPr/>
          <p:nvPr/>
        </p:nvSpPr>
        <p:spPr>
          <a:xfrm>
            <a:off x="8753985" y="1571340"/>
            <a:ext cx="2962275" cy="431482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63E86A-B313-40C8-8E11-E02729D743E1}"/>
              </a:ext>
            </a:extLst>
          </p:cNvPr>
          <p:cNvSpPr txBox="1"/>
          <p:nvPr/>
        </p:nvSpPr>
        <p:spPr>
          <a:xfrm>
            <a:off x="9818212" y="1626038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03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64B28B-3BE1-420F-B587-CDA94491A053}"/>
              </a:ext>
            </a:extLst>
          </p:cNvPr>
          <p:cNvSpPr txBox="1"/>
          <p:nvPr/>
        </p:nvSpPr>
        <p:spPr>
          <a:xfrm>
            <a:off x="8855226" y="2056489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Electrical Connection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E1955F-E4B9-42D8-AB38-936CE34FC4E7}"/>
              </a:ext>
            </a:extLst>
          </p:cNvPr>
          <p:cNvSpPr txBox="1"/>
          <p:nvPr/>
        </p:nvSpPr>
        <p:spPr>
          <a:xfrm>
            <a:off x="8753985" y="2516268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datasheet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 schematics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the signal pin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Connect power and Ground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Double check every connection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74C8CDF-4F42-4D86-B09B-78D10FF892A2}"/>
              </a:ext>
            </a:extLst>
          </p:cNvPr>
          <p:cNvSpPr/>
          <p:nvPr/>
        </p:nvSpPr>
        <p:spPr>
          <a:xfrm>
            <a:off x="607536" y="1571340"/>
            <a:ext cx="2962275" cy="431482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1A07A9-E544-4604-B635-30FBDD346649}"/>
              </a:ext>
            </a:extLst>
          </p:cNvPr>
          <p:cNvSpPr txBox="1"/>
          <p:nvPr/>
        </p:nvSpPr>
        <p:spPr>
          <a:xfrm>
            <a:off x="1576120" y="1732980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01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4F250A5-FA27-4BCB-AC20-7956FFBD6D3A}"/>
              </a:ext>
            </a:extLst>
          </p:cNvPr>
          <p:cNvSpPr/>
          <p:nvPr/>
        </p:nvSpPr>
        <p:spPr>
          <a:xfrm>
            <a:off x="690730" y="6258288"/>
            <a:ext cx="10985567" cy="406945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4510565-E22D-41F7-A341-98CAEC961E23}"/>
              </a:ext>
            </a:extLst>
          </p:cNvPr>
          <p:cNvSpPr/>
          <p:nvPr/>
        </p:nvSpPr>
        <p:spPr>
          <a:xfrm>
            <a:off x="5968341" y="6105912"/>
            <a:ext cx="501573" cy="60419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8B32E7-AE1E-4BE8-874B-EDB09A91EBD6}"/>
              </a:ext>
            </a:extLst>
          </p:cNvPr>
          <p:cNvSpPr/>
          <p:nvPr/>
        </p:nvSpPr>
        <p:spPr>
          <a:xfrm>
            <a:off x="4765475" y="1571340"/>
            <a:ext cx="2962275" cy="4314825"/>
          </a:xfrm>
          <a:prstGeom prst="roundRect">
            <a:avLst/>
          </a:prstGeom>
          <a:solidFill>
            <a:schemeClr val="bg1">
              <a:lumMod val="95000"/>
              <a:lumOff val="5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290398-1009-4E9E-8A75-6B436C50C9D8}"/>
              </a:ext>
            </a:extLst>
          </p:cNvPr>
          <p:cNvSpPr txBox="1"/>
          <p:nvPr/>
        </p:nvSpPr>
        <p:spPr>
          <a:xfrm>
            <a:off x="5820294" y="1679509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02</a:t>
            </a:r>
            <a:endParaRPr lang="x-none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21D8FFD5-7B69-4ABE-BF9F-99544509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0334" y="64080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AC5CB1-D61D-4DF3-9678-437D38B89AFB}"/>
              </a:ext>
            </a:extLst>
          </p:cNvPr>
          <p:cNvSpPr txBox="1"/>
          <p:nvPr/>
        </p:nvSpPr>
        <p:spPr>
          <a:xfrm>
            <a:off x="475740" y="2146936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Checklist Observation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372A41-2327-4D78-9072-BFD48A535733}"/>
              </a:ext>
            </a:extLst>
          </p:cNvPr>
          <p:cNvSpPr txBox="1"/>
          <p:nvPr/>
        </p:nvSpPr>
        <p:spPr>
          <a:xfrm>
            <a:off x="753033" y="2731667"/>
            <a:ext cx="2861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3D parts are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All components are present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Assembly tools present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Paper Sketch present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691200-98F4-4187-85FA-58FF52E5C2F3}"/>
              </a:ext>
            </a:extLst>
          </p:cNvPr>
          <p:cNvSpPr txBox="1"/>
          <p:nvPr/>
        </p:nvSpPr>
        <p:spPr>
          <a:xfrm>
            <a:off x="4792959" y="2097152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Components Mounting</a:t>
            </a:r>
            <a:endParaRPr lang="x-none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0074CF-3E45-4499-806A-1DC2B8796409}"/>
              </a:ext>
            </a:extLst>
          </p:cNvPr>
          <p:cNvSpPr txBox="1"/>
          <p:nvPr/>
        </p:nvSpPr>
        <p:spPr>
          <a:xfrm>
            <a:off x="4765475" y="2611720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Cleaning of 3D parts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components in holder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Careful about enough support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Place all in main surface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Check about weight balance  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1425E6F-0137-49ED-9575-0CC378C0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64" y="3903476"/>
            <a:ext cx="1674482" cy="167448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646F39C-A2D4-49C5-AD0A-C1A41E8ED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275" y="4153394"/>
            <a:ext cx="1233403" cy="1268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B46CF-FB0B-453C-8D4E-29685C49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7956" y="4251240"/>
            <a:ext cx="1958280" cy="110153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BF4678-248F-493C-BE21-8EABD757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8875" y="6600363"/>
            <a:ext cx="5901459" cy="274320"/>
          </a:xfrm>
        </p:spPr>
        <p:txBody>
          <a:bodyPr/>
          <a:lstStyle/>
          <a:p>
            <a:r>
              <a:rPr lang="en-US" dirty="0"/>
              <a:t>Prototyping and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255898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0.33802 0.0044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365</Words>
  <Application>Microsoft Office PowerPoint</Application>
  <PresentationFormat>Widescreen</PresentationFormat>
  <Paragraphs>124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Hardware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Akram, Md</cp:lastModifiedBy>
  <cp:revision>102</cp:revision>
  <dcterms:created xsi:type="dcterms:W3CDTF">2013-07-15T20:26:40Z</dcterms:created>
  <dcterms:modified xsi:type="dcterms:W3CDTF">2025-06-23T08:18:19Z</dcterms:modified>
</cp:coreProperties>
</file>